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sldIdLst>
    <p:sldId id="256" r:id="rId2"/>
    <p:sldId id="261" r:id="rId3"/>
    <p:sldId id="257" r:id="rId4"/>
    <p:sldId id="258" r:id="rId5"/>
    <p:sldId id="259" r:id="rId6"/>
    <p:sldId id="262" r:id="rId7"/>
    <p:sldId id="260" r:id="rId8"/>
    <p:sldId id="263" r:id="rId9"/>
    <p:sldId id="264" r:id="rId10"/>
    <p:sldId id="265" r:id="rId1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43" d="100"/>
          <a:sy n="43" d="100"/>
        </p:scale>
        <p:origin x="-156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952313D-5988-44D3-988C-D46625483DD5}" type="datetimeFigureOut">
              <a:rPr kumimoji="1" lang="ja-JP" altLang="en-US" smtClean="0"/>
              <a:t>14-08-20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680E81-901A-4106-98F0-C49E6A483810}" type="slidenum">
              <a:rPr kumimoji="1" lang="ja-JP" altLang="en-US" smtClean="0"/>
              <a:t>‹#›</a:t>
            </a:fld>
            <a:endParaRPr kumimoji="1" lang="ja-JP" altLang="en-US"/>
          </a:p>
        </p:txBody>
      </p:sp>
    </p:spTree>
    <p:extLst>
      <p:ext uri="{BB962C8B-B14F-4D97-AF65-F5344CB8AC3E}">
        <p14:creationId xmlns:p14="http://schemas.microsoft.com/office/powerpoint/2010/main" val="44700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952313D-5988-44D3-988C-D46625483DD5}" type="datetimeFigureOut">
              <a:rPr kumimoji="1" lang="ja-JP" altLang="en-US" smtClean="0"/>
              <a:t>14-08-20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680E81-901A-4106-98F0-C49E6A483810}" type="slidenum">
              <a:rPr kumimoji="1" lang="ja-JP" altLang="en-US" smtClean="0"/>
              <a:t>‹#›</a:t>
            </a:fld>
            <a:endParaRPr kumimoji="1" lang="ja-JP" altLang="en-US"/>
          </a:p>
        </p:txBody>
      </p:sp>
    </p:spTree>
    <p:extLst>
      <p:ext uri="{BB962C8B-B14F-4D97-AF65-F5344CB8AC3E}">
        <p14:creationId xmlns:p14="http://schemas.microsoft.com/office/powerpoint/2010/main" val="3060133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952313D-5988-44D3-988C-D46625483DD5}" type="datetimeFigureOut">
              <a:rPr kumimoji="1" lang="ja-JP" altLang="en-US" smtClean="0"/>
              <a:t>14-08-20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680E81-901A-4106-98F0-C49E6A483810}"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2069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952313D-5988-44D3-988C-D46625483DD5}" type="datetimeFigureOut">
              <a:rPr kumimoji="1" lang="ja-JP" altLang="en-US" smtClean="0"/>
              <a:t>14-08-20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680E81-901A-4106-98F0-C49E6A483810}" type="slidenum">
              <a:rPr kumimoji="1" lang="ja-JP" altLang="en-US" smtClean="0"/>
              <a:t>‹#›</a:t>
            </a:fld>
            <a:endParaRPr kumimoji="1" lang="ja-JP" altLang="en-US"/>
          </a:p>
        </p:txBody>
      </p:sp>
    </p:spTree>
    <p:extLst>
      <p:ext uri="{BB962C8B-B14F-4D97-AF65-F5344CB8AC3E}">
        <p14:creationId xmlns:p14="http://schemas.microsoft.com/office/powerpoint/2010/main" val="3027966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952313D-5988-44D3-988C-D46625483DD5}" type="datetimeFigureOut">
              <a:rPr kumimoji="1" lang="ja-JP" altLang="en-US" smtClean="0"/>
              <a:t>14-08-20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680E81-901A-4106-98F0-C49E6A483810}"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3627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952313D-5988-44D3-988C-D46625483DD5}" type="datetimeFigureOut">
              <a:rPr kumimoji="1" lang="ja-JP" altLang="en-US" smtClean="0"/>
              <a:t>14-08-20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680E81-901A-4106-98F0-C49E6A483810}" type="slidenum">
              <a:rPr kumimoji="1" lang="ja-JP" altLang="en-US" smtClean="0"/>
              <a:t>‹#›</a:t>
            </a:fld>
            <a:endParaRPr kumimoji="1" lang="ja-JP" altLang="en-US"/>
          </a:p>
        </p:txBody>
      </p:sp>
    </p:spTree>
    <p:extLst>
      <p:ext uri="{BB962C8B-B14F-4D97-AF65-F5344CB8AC3E}">
        <p14:creationId xmlns:p14="http://schemas.microsoft.com/office/powerpoint/2010/main" val="441134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952313D-5988-44D3-988C-D46625483DD5}" type="datetimeFigureOut">
              <a:rPr kumimoji="1" lang="ja-JP" altLang="en-US" smtClean="0"/>
              <a:t>14-08-20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680E81-901A-4106-98F0-C49E6A483810}" type="slidenum">
              <a:rPr kumimoji="1" lang="ja-JP" altLang="en-US" smtClean="0"/>
              <a:t>‹#›</a:t>
            </a:fld>
            <a:endParaRPr kumimoji="1" lang="ja-JP" altLang="en-US"/>
          </a:p>
        </p:txBody>
      </p:sp>
    </p:spTree>
    <p:extLst>
      <p:ext uri="{BB962C8B-B14F-4D97-AF65-F5344CB8AC3E}">
        <p14:creationId xmlns:p14="http://schemas.microsoft.com/office/powerpoint/2010/main" val="3365579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952313D-5988-44D3-988C-D46625483DD5}" type="datetimeFigureOut">
              <a:rPr kumimoji="1" lang="ja-JP" altLang="en-US" smtClean="0"/>
              <a:t>14-08-20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680E81-901A-4106-98F0-C49E6A483810}" type="slidenum">
              <a:rPr kumimoji="1" lang="ja-JP" altLang="en-US" smtClean="0"/>
              <a:t>‹#›</a:t>
            </a:fld>
            <a:endParaRPr kumimoji="1" lang="ja-JP" altLang="en-US"/>
          </a:p>
        </p:txBody>
      </p:sp>
    </p:spTree>
    <p:extLst>
      <p:ext uri="{BB962C8B-B14F-4D97-AF65-F5344CB8AC3E}">
        <p14:creationId xmlns:p14="http://schemas.microsoft.com/office/powerpoint/2010/main" val="1571527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952313D-5988-44D3-988C-D46625483DD5}" type="datetimeFigureOut">
              <a:rPr kumimoji="1" lang="ja-JP" altLang="en-US" smtClean="0"/>
              <a:t>14-08-20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680E81-901A-4106-98F0-C49E6A483810}" type="slidenum">
              <a:rPr kumimoji="1" lang="ja-JP" altLang="en-US" smtClean="0"/>
              <a:t>‹#›</a:t>
            </a:fld>
            <a:endParaRPr kumimoji="1" lang="ja-JP" altLang="en-US"/>
          </a:p>
        </p:txBody>
      </p:sp>
    </p:spTree>
    <p:extLst>
      <p:ext uri="{BB962C8B-B14F-4D97-AF65-F5344CB8AC3E}">
        <p14:creationId xmlns:p14="http://schemas.microsoft.com/office/powerpoint/2010/main" val="482530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952313D-5988-44D3-988C-D46625483DD5}" type="datetimeFigureOut">
              <a:rPr kumimoji="1" lang="ja-JP" altLang="en-US" smtClean="0"/>
              <a:t>14-08-20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680E81-901A-4106-98F0-C49E6A483810}" type="slidenum">
              <a:rPr kumimoji="1" lang="ja-JP" altLang="en-US" smtClean="0"/>
              <a:t>‹#›</a:t>
            </a:fld>
            <a:endParaRPr kumimoji="1" lang="ja-JP" altLang="en-US"/>
          </a:p>
        </p:txBody>
      </p:sp>
    </p:spTree>
    <p:extLst>
      <p:ext uri="{BB962C8B-B14F-4D97-AF65-F5344CB8AC3E}">
        <p14:creationId xmlns:p14="http://schemas.microsoft.com/office/powerpoint/2010/main" val="3952551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952313D-5988-44D3-988C-D46625483DD5}" type="datetimeFigureOut">
              <a:rPr kumimoji="1" lang="ja-JP" altLang="en-US" smtClean="0"/>
              <a:t>14-08-20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680E81-901A-4106-98F0-C49E6A483810}" type="slidenum">
              <a:rPr kumimoji="1" lang="ja-JP" altLang="en-US" smtClean="0"/>
              <a:t>‹#›</a:t>
            </a:fld>
            <a:endParaRPr kumimoji="1" lang="ja-JP" altLang="en-US"/>
          </a:p>
        </p:txBody>
      </p:sp>
    </p:spTree>
    <p:extLst>
      <p:ext uri="{BB962C8B-B14F-4D97-AF65-F5344CB8AC3E}">
        <p14:creationId xmlns:p14="http://schemas.microsoft.com/office/powerpoint/2010/main" val="794986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952313D-5988-44D3-988C-D46625483DD5}" type="datetimeFigureOut">
              <a:rPr kumimoji="1" lang="ja-JP" altLang="en-US" smtClean="0"/>
              <a:t>14-08-20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680E81-901A-4106-98F0-C49E6A483810}" type="slidenum">
              <a:rPr kumimoji="1" lang="ja-JP" altLang="en-US" smtClean="0"/>
              <a:t>‹#›</a:t>
            </a:fld>
            <a:endParaRPr kumimoji="1" lang="ja-JP" altLang="en-US"/>
          </a:p>
        </p:txBody>
      </p:sp>
    </p:spTree>
    <p:extLst>
      <p:ext uri="{BB962C8B-B14F-4D97-AF65-F5344CB8AC3E}">
        <p14:creationId xmlns:p14="http://schemas.microsoft.com/office/powerpoint/2010/main" val="2068626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952313D-5988-44D3-988C-D46625483DD5}" type="datetimeFigureOut">
              <a:rPr kumimoji="1" lang="ja-JP" altLang="en-US" smtClean="0"/>
              <a:t>14-08-20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680E81-901A-4106-98F0-C49E6A483810}" type="slidenum">
              <a:rPr kumimoji="1" lang="ja-JP" altLang="en-US" smtClean="0"/>
              <a:t>‹#›</a:t>
            </a:fld>
            <a:endParaRPr kumimoji="1" lang="ja-JP" altLang="en-US"/>
          </a:p>
        </p:txBody>
      </p:sp>
    </p:spTree>
    <p:extLst>
      <p:ext uri="{BB962C8B-B14F-4D97-AF65-F5344CB8AC3E}">
        <p14:creationId xmlns:p14="http://schemas.microsoft.com/office/powerpoint/2010/main" val="3533341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52313D-5988-44D3-988C-D46625483DD5}" type="datetimeFigureOut">
              <a:rPr kumimoji="1" lang="ja-JP" altLang="en-US" smtClean="0"/>
              <a:t>14-08-20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680E81-901A-4106-98F0-C49E6A483810}" type="slidenum">
              <a:rPr kumimoji="1" lang="ja-JP" altLang="en-US" smtClean="0"/>
              <a:t>‹#›</a:t>
            </a:fld>
            <a:endParaRPr kumimoji="1" lang="ja-JP" altLang="en-US"/>
          </a:p>
        </p:txBody>
      </p:sp>
    </p:spTree>
    <p:extLst>
      <p:ext uri="{BB962C8B-B14F-4D97-AF65-F5344CB8AC3E}">
        <p14:creationId xmlns:p14="http://schemas.microsoft.com/office/powerpoint/2010/main" val="2064855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952313D-5988-44D3-988C-D46625483DD5}" type="datetimeFigureOut">
              <a:rPr kumimoji="1" lang="ja-JP" altLang="en-US" smtClean="0"/>
              <a:t>14-08-20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680E81-901A-4106-98F0-C49E6A483810}" type="slidenum">
              <a:rPr kumimoji="1" lang="ja-JP" altLang="en-US" smtClean="0"/>
              <a:t>‹#›</a:t>
            </a:fld>
            <a:endParaRPr kumimoji="1" lang="ja-JP" altLang="en-US"/>
          </a:p>
        </p:txBody>
      </p:sp>
    </p:spTree>
    <p:extLst>
      <p:ext uri="{BB962C8B-B14F-4D97-AF65-F5344CB8AC3E}">
        <p14:creationId xmlns:p14="http://schemas.microsoft.com/office/powerpoint/2010/main" val="2111084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680E81-901A-4106-98F0-C49E6A483810}" type="slidenum">
              <a:rPr kumimoji="1" lang="ja-JP" altLang="en-US" smtClean="0"/>
              <a:t>‹#›</a:t>
            </a:fld>
            <a:endParaRPr kumimoji="1" lang="ja-JP" altLang="en-US"/>
          </a:p>
        </p:txBody>
      </p:sp>
      <p:sp>
        <p:nvSpPr>
          <p:cNvPr id="5" name="Date Placeholder 4"/>
          <p:cNvSpPr>
            <a:spLocks noGrp="1"/>
          </p:cNvSpPr>
          <p:nvPr>
            <p:ph type="dt" sz="half" idx="10"/>
          </p:nvPr>
        </p:nvSpPr>
        <p:spPr/>
        <p:txBody>
          <a:bodyPr/>
          <a:lstStyle/>
          <a:p>
            <a:fld id="{3952313D-5988-44D3-988C-D46625483DD5}" type="datetimeFigureOut">
              <a:rPr kumimoji="1" lang="ja-JP" altLang="en-US" smtClean="0"/>
              <a:t>14-08-20</a:t>
            </a:fld>
            <a:endParaRPr kumimoji="1" lang="ja-JP" altLang="en-US"/>
          </a:p>
        </p:txBody>
      </p:sp>
    </p:spTree>
    <p:extLst>
      <p:ext uri="{BB962C8B-B14F-4D97-AF65-F5344CB8AC3E}">
        <p14:creationId xmlns:p14="http://schemas.microsoft.com/office/powerpoint/2010/main" val="38261637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952313D-5988-44D3-988C-D46625483DD5}" type="datetimeFigureOut">
              <a:rPr kumimoji="1" lang="ja-JP" altLang="en-US" smtClean="0"/>
              <a:t>14-08-20</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2680E81-901A-4106-98F0-C49E6A483810}" type="slidenum">
              <a:rPr kumimoji="1" lang="ja-JP" altLang="en-US" smtClean="0"/>
              <a:t>‹#›</a:t>
            </a:fld>
            <a:endParaRPr kumimoji="1" lang="ja-JP" altLang="en-US"/>
          </a:p>
        </p:txBody>
      </p:sp>
    </p:spTree>
    <p:extLst>
      <p:ext uri="{BB962C8B-B14F-4D97-AF65-F5344CB8AC3E}">
        <p14:creationId xmlns:p14="http://schemas.microsoft.com/office/powerpoint/2010/main" val="261624516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kumimoji="1" lang="en-US" altLang="ja-JP" sz="4400" i="1" dirty="0" smtClean="0">
                <a:solidFill>
                  <a:schemeClr val="bg1"/>
                </a:solidFill>
              </a:rPr>
              <a:t>The Role of Italy in the Development of Kazakhstan-EU Energy Relations</a:t>
            </a:r>
            <a:endParaRPr kumimoji="1" lang="ja-JP" altLang="en-US" sz="4400" i="1" dirty="0">
              <a:solidFill>
                <a:schemeClr val="bg1"/>
              </a:solidFill>
            </a:endParaRPr>
          </a:p>
        </p:txBody>
      </p:sp>
      <p:sp>
        <p:nvSpPr>
          <p:cNvPr id="3" name="サブタイトル 2"/>
          <p:cNvSpPr>
            <a:spLocks noGrp="1"/>
          </p:cNvSpPr>
          <p:nvPr>
            <p:ph type="subTitle" idx="1"/>
          </p:nvPr>
        </p:nvSpPr>
        <p:spPr>
          <a:xfrm>
            <a:off x="1507067" y="4050833"/>
            <a:ext cx="7766936" cy="2597617"/>
          </a:xfrm>
        </p:spPr>
        <p:txBody>
          <a:bodyPr>
            <a:normAutofit/>
          </a:bodyPr>
          <a:lstStyle/>
          <a:p>
            <a:endParaRPr lang="en-US" altLang="ja-JP" b="1" dirty="0" smtClean="0">
              <a:solidFill>
                <a:schemeClr val="bg1"/>
              </a:solidFill>
            </a:endParaRPr>
          </a:p>
          <a:p>
            <a:pPr algn="ctr"/>
            <a:r>
              <a:rPr lang="en-US" altLang="ja-JP" sz="2800" b="1" dirty="0" smtClean="0">
                <a:solidFill>
                  <a:schemeClr val="bg1"/>
                </a:solidFill>
              </a:rPr>
              <a:t>EUCE </a:t>
            </a:r>
            <a:r>
              <a:rPr lang="en-US" altLang="ja-JP" sz="2800" b="1" dirty="0">
                <a:solidFill>
                  <a:schemeClr val="bg1"/>
                </a:solidFill>
              </a:rPr>
              <a:t>Conference at </a:t>
            </a:r>
            <a:r>
              <a:rPr lang="en-US" altLang="ja-JP" sz="2800" b="1" dirty="0" err="1">
                <a:solidFill>
                  <a:schemeClr val="bg1"/>
                </a:solidFill>
              </a:rPr>
              <a:t>UVic</a:t>
            </a:r>
            <a:r>
              <a:rPr lang="en-US" altLang="ja-JP" sz="2800" b="1" dirty="0">
                <a:solidFill>
                  <a:schemeClr val="bg1"/>
                </a:solidFill>
              </a:rPr>
              <a:t> - July 16-18</a:t>
            </a:r>
          </a:p>
          <a:p>
            <a:pPr algn="r"/>
            <a:endParaRPr kumimoji="1" lang="en-US" altLang="ja-JP" dirty="0" smtClean="0">
              <a:solidFill>
                <a:schemeClr val="bg1"/>
              </a:solidFill>
            </a:endParaRPr>
          </a:p>
          <a:p>
            <a:pPr algn="r"/>
            <a:r>
              <a:rPr kumimoji="1" lang="en-US" altLang="ja-JP" dirty="0" smtClean="0">
                <a:solidFill>
                  <a:schemeClr val="bg1"/>
                </a:solidFill>
              </a:rPr>
              <a:t>Presenter: </a:t>
            </a:r>
            <a:r>
              <a:rPr kumimoji="1" lang="en-US" altLang="ja-JP" dirty="0" err="1" smtClean="0">
                <a:solidFill>
                  <a:schemeClr val="bg1"/>
                </a:solidFill>
              </a:rPr>
              <a:t>Lyailya</a:t>
            </a:r>
            <a:r>
              <a:rPr kumimoji="1" lang="en-US" altLang="ja-JP" dirty="0" smtClean="0">
                <a:solidFill>
                  <a:schemeClr val="bg1"/>
                </a:solidFill>
              </a:rPr>
              <a:t> </a:t>
            </a:r>
            <a:r>
              <a:rPr kumimoji="1" lang="en-US" altLang="ja-JP" dirty="0" err="1" smtClean="0">
                <a:solidFill>
                  <a:schemeClr val="bg1"/>
                </a:solidFill>
              </a:rPr>
              <a:t>Nurgaliyeva</a:t>
            </a:r>
            <a:endParaRPr kumimoji="1" lang="en-US" altLang="ja-JP" dirty="0" smtClean="0">
              <a:solidFill>
                <a:schemeClr val="bg1"/>
              </a:solidFill>
            </a:endParaRPr>
          </a:p>
          <a:p>
            <a:pPr algn="r"/>
            <a:r>
              <a:rPr lang="en-US" altLang="ja-JP" dirty="0" smtClean="0">
                <a:solidFill>
                  <a:schemeClr val="bg1"/>
                </a:solidFill>
              </a:rPr>
              <a:t>PhD candidate</a:t>
            </a:r>
          </a:p>
          <a:p>
            <a:pPr algn="r"/>
            <a:r>
              <a:rPr kumimoji="1" lang="en-US" altLang="ja-JP" dirty="0" smtClean="0">
                <a:solidFill>
                  <a:schemeClr val="bg1"/>
                </a:solidFill>
              </a:rPr>
              <a:t>Kyushu University</a:t>
            </a:r>
            <a:endParaRPr kumimoji="1" lang="ja-JP" altLang="en-US" dirty="0">
              <a:solidFill>
                <a:schemeClr val="bg1"/>
              </a:solidFill>
            </a:endParaRPr>
          </a:p>
        </p:txBody>
      </p:sp>
    </p:spTree>
    <p:extLst>
      <p:ext uri="{BB962C8B-B14F-4D97-AF65-F5344CB8AC3E}">
        <p14:creationId xmlns:p14="http://schemas.microsoft.com/office/powerpoint/2010/main" val="106855525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9106" y="1838326"/>
            <a:ext cx="5547799" cy="3505994"/>
          </a:xfrm>
        </p:spPr>
      </p:pic>
    </p:spTree>
    <p:extLst>
      <p:ext uri="{BB962C8B-B14F-4D97-AF65-F5344CB8AC3E}">
        <p14:creationId xmlns:p14="http://schemas.microsoft.com/office/powerpoint/2010/main" val="227019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en-US" altLang="ja-JP" dirty="0" smtClean="0"/>
              <a:t>Contents</a:t>
            </a:r>
            <a:endParaRPr kumimoji="1" lang="ja-JP" altLang="en-US" dirty="0"/>
          </a:p>
        </p:txBody>
      </p:sp>
      <p:sp>
        <p:nvSpPr>
          <p:cNvPr id="3" name="コンテンツ プレースホルダー 2"/>
          <p:cNvSpPr>
            <a:spLocks noGrp="1"/>
          </p:cNvSpPr>
          <p:nvPr>
            <p:ph idx="1"/>
          </p:nvPr>
        </p:nvSpPr>
        <p:spPr/>
        <p:txBody>
          <a:bodyPr/>
          <a:lstStyle/>
          <a:p>
            <a:r>
              <a:rPr lang="en-US" altLang="ja-JP" dirty="0"/>
              <a:t>Purpose of the research</a:t>
            </a:r>
          </a:p>
          <a:p>
            <a:r>
              <a:rPr lang="en-US" altLang="ja-JP" dirty="0"/>
              <a:t>Impact of Kazakhstan into European energy security</a:t>
            </a:r>
          </a:p>
          <a:p>
            <a:r>
              <a:rPr lang="en-US" altLang="ja-JP" dirty="0"/>
              <a:t>Italy as the largest importer of Kazakhstan's oil</a:t>
            </a:r>
          </a:p>
          <a:p>
            <a:r>
              <a:rPr lang="en-US" altLang="ja-JP" dirty="0"/>
              <a:t>Kazakhstan’s goal to diminish its dependence on non-renewable energy resources</a:t>
            </a:r>
          </a:p>
          <a:p>
            <a:pPr marL="0" indent="0">
              <a:buNone/>
            </a:pPr>
            <a:endParaRPr lang="en-US" altLang="ja-JP" dirty="0" smtClean="0"/>
          </a:p>
          <a:p>
            <a:pPr marL="0" indent="0">
              <a:buNone/>
            </a:pPr>
            <a:endParaRPr lang="en-US" altLang="ja-JP" dirty="0" smtClean="0"/>
          </a:p>
          <a:p>
            <a:endParaRPr kumimoji="1" lang="ja-JP" altLang="en-US" dirty="0"/>
          </a:p>
        </p:txBody>
      </p:sp>
    </p:spTree>
    <p:extLst>
      <p:ext uri="{BB962C8B-B14F-4D97-AF65-F5344CB8AC3E}">
        <p14:creationId xmlns:p14="http://schemas.microsoft.com/office/powerpoint/2010/main" val="37917595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en-US" altLang="ja-JP" dirty="0" smtClean="0"/>
              <a:t>Purpose of the research</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Kazakhstan </a:t>
            </a:r>
            <a:r>
              <a:rPr lang="en-US" altLang="ja-JP" dirty="0"/>
              <a:t>researchers, </a:t>
            </a:r>
            <a:r>
              <a:rPr lang="en-US" altLang="ja-JP" dirty="0" err="1"/>
              <a:t>Nargis</a:t>
            </a:r>
            <a:r>
              <a:rPr lang="en-US" altLang="ja-JP" dirty="0"/>
              <a:t> </a:t>
            </a:r>
            <a:r>
              <a:rPr lang="en-US" altLang="ja-JP" dirty="0" err="1"/>
              <a:t>Kassenova</a:t>
            </a:r>
            <a:r>
              <a:rPr lang="en-US" altLang="ja-JP" dirty="0"/>
              <a:t> and </a:t>
            </a:r>
            <a:r>
              <a:rPr lang="en-US" altLang="ja-JP" dirty="0" err="1"/>
              <a:t>Laumulin</a:t>
            </a:r>
            <a:r>
              <a:rPr lang="en-US" altLang="ja-JP" dirty="0"/>
              <a:t> Murat argue that Kazakhstan and the EU attempt to enhance the energy dialogue </a:t>
            </a:r>
            <a:r>
              <a:rPr lang="en-US" altLang="ja-JP" dirty="0" smtClean="0"/>
              <a:t>and they examine this dialogue in </a:t>
            </a:r>
            <a:r>
              <a:rPr lang="en-US" altLang="ja-JP" dirty="0"/>
              <a:t>the big EU framework without emphasizing particular actors</a:t>
            </a:r>
            <a:r>
              <a:rPr lang="en-US" altLang="ja-JP" dirty="0" smtClean="0"/>
              <a:t>.</a:t>
            </a:r>
          </a:p>
          <a:p>
            <a:endParaRPr lang="en-US" altLang="ja-JP" dirty="0"/>
          </a:p>
          <a:p>
            <a:r>
              <a:rPr kumimoji="1" lang="en-US" altLang="ja-JP" dirty="0" smtClean="0"/>
              <a:t>A “medium-size power”, such as Italy, could contribute into the development of Kazakhstan-EU energy relations based on the case of </a:t>
            </a:r>
            <a:r>
              <a:rPr kumimoji="1" lang="en-US" altLang="ja-JP" dirty="0" err="1" smtClean="0"/>
              <a:t>Kashagan</a:t>
            </a:r>
            <a:r>
              <a:rPr kumimoji="1" lang="en-US" altLang="ja-JP" dirty="0" smtClean="0"/>
              <a:t>.</a:t>
            </a:r>
          </a:p>
          <a:p>
            <a:pPr marL="0" indent="0">
              <a:buNone/>
            </a:pPr>
            <a:endParaRPr kumimoji="1" lang="en-US" altLang="ja-JP" dirty="0" smtClean="0"/>
          </a:p>
          <a:p>
            <a:r>
              <a:rPr lang="en-US" altLang="ja-JP" dirty="0" smtClean="0"/>
              <a:t>Research Questions: </a:t>
            </a:r>
          </a:p>
          <a:p>
            <a:pPr lvl="1"/>
            <a:r>
              <a:rPr lang="en-US" altLang="ja-JP" dirty="0" smtClean="0"/>
              <a:t>What place does Kazakhstan take in EU energy security?</a:t>
            </a:r>
          </a:p>
          <a:p>
            <a:pPr lvl="1"/>
            <a:r>
              <a:rPr lang="en-US" altLang="ja-JP" dirty="0" smtClean="0"/>
              <a:t>Why is Italy important for Kazakhstan among the EU member states?</a:t>
            </a:r>
            <a:r>
              <a:rPr lang="ja-JP" altLang="en-US" dirty="0" smtClean="0"/>
              <a:t> </a:t>
            </a:r>
            <a:endParaRPr lang="en-US" altLang="ja-JP" dirty="0" smtClean="0"/>
          </a:p>
        </p:txBody>
      </p:sp>
    </p:spTree>
    <p:extLst>
      <p:ext uri="{BB962C8B-B14F-4D97-AF65-F5344CB8AC3E}">
        <p14:creationId xmlns:p14="http://schemas.microsoft.com/office/powerpoint/2010/main" val="31881392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en-US" altLang="ja-JP" dirty="0" smtClean="0"/>
              <a:t>Impact of Kazakhstan into European energy security</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en-US" altLang="ja-JP" i="1" dirty="0"/>
              <a:t>Kazakhstan-EU relations before </a:t>
            </a:r>
            <a:r>
              <a:rPr lang="en-US" altLang="ja-JP" i="1" dirty="0" smtClean="0"/>
              <a:t>Crimea</a:t>
            </a:r>
          </a:p>
          <a:p>
            <a:r>
              <a:rPr lang="en-US" altLang="ja-JP" dirty="0" smtClean="0"/>
              <a:t>Pipeline monopoly of </a:t>
            </a:r>
            <a:r>
              <a:rPr lang="en-US" altLang="ja-JP" dirty="0" err="1" smtClean="0"/>
              <a:t>Transneft</a:t>
            </a:r>
            <a:r>
              <a:rPr lang="en-US" altLang="ja-JP" dirty="0" smtClean="0"/>
              <a:t>.</a:t>
            </a:r>
          </a:p>
          <a:p>
            <a:r>
              <a:rPr lang="en-US" altLang="ja-JP" dirty="0" smtClean="0"/>
              <a:t>2006, Kazakhstan’s diversification of oil </a:t>
            </a:r>
            <a:r>
              <a:rPr lang="en-US" altLang="ja-JP" dirty="0"/>
              <a:t>exports </a:t>
            </a:r>
            <a:r>
              <a:rPr lang="en-US" altLang="ja-JP" dirty="0" smtClean="0"/>
              <a:t>(Atyrau–</a:t>
            </a:r>
            <a:r>
              <a:rPr lang="en-US" altLang="ja-JP" dirty="0" err="1" smtClean="0"/>
              <a:t>Alashankou</a:t>
            </a:r>
            <a:r>
              <a:rPr lang="en-US" altLang="ja-JP" dirty="0" smtClean="0"/>
              <a:t> and BTC pipeline).</a:t>
            </a:r>
          </a:p>
          <a:p>
            <a:r>
              <a:rPr lang="en-US" altLang="ja-JP" dirty="0" smtClean="0"/>
              <a:t>November 2006, a memorandum of understanding (MoU) on cooperation in the energy sphere. </a:t>
            </a:r>
          </a:p>
          <a:p>
            <a:r>
              <a:rPr lang="en-US" altLang="ja-JP" dirty="0" smtClean="0"/>
              <a:t>2009 MoU on cooperation over transport issues. </a:t>
            </a:r>
          </a:p>
          <a:p>
            <a:r>
              <a:rPr lang="en-US" altLang="ja-JP" dirty="0" smtClean="0"/>
              <a:t>October 2010, Kazakhstan president Nazarbayev’s visit to Brussels.</a:t>
            </a:r>
            <a:endParaRPr kumimoji="1" lang="en-US" altLang="ja-JP" dirty="0" smtClean="0">
              <a:latin typeface="+mj-lt"/>
              <a:cs typeface="Times New Roman" panose="02020603050405020304" pitchFamily="18" charset="0"/>
            </a:endParaRPr>
          </a:p>
        </p:txBody>
      </p:sp>
    </p:spTree>
    <p:extLst>
      <p:ext uri="{BB962C8B-B14F-4D97-AF65-F5344CB8AC3E}">
        <p14:creationId xmlns:p14="http://schemas.microsoft.com/office/powerpoint/2010/main" val="3896282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lang="en-US" altLang="ja-JP" sz="3600" dirty="0"/>
              <a:t>Impact of Kazakhstan into European energy security</a:t>
            </a:r>
            <a:endParaRPr kumimoji="1" lang="ja-JP" altLang="en-US" sz="3600" dirty="0"/>
          </a:p>
        </p:txBody>
      </p:sp>
      <p:sp>
        <p:nvSpPr>
          <p:cNvPr id="3" name="コンテンツ プレースホルダー 2"/>
          <p:cNvSpPr>
            <a:spLocks noGrp="1"/>
          </p:cNvSpPr>
          <p:nvPr>
            <p:ph idx="1"/>
          </p:nvPr>
        </p:nvSpPr>
        <p:spPr>
          <a:xfrm>
            <a:off x="838201" y="1825625"/>
            <a:ext cx="3511378" cy="4525748"/>
          </a:xfrm>
        </p:spPr>
        <p:txBody>
          <a:bodyPr>
            <a:normAutofit/>
          </a:bodyPr>
          <a:lstStyle/>
          <a:p>
            <a:pPr marL="0" indent="0">
              <a:buNone/>
            </a:pPr>
            <a:r>
              <a:rPr lang="en-US" altLang="ja-JP" i="1" dirty="0" smtClean="0"/>
              <a:t>Kazakhstan-EU relations after Crimea</a:t>
            </a:r>
          </a:p>
          <a:p>
            <a:pPr marL="0" indent="0">
              <a:buNone/>
            </a:pPr>
            <a:endParaRPr lang="en-US" altLang="ja-JP" i="1" dirty="0" smtClean="0"/>
          </a:p>
          <a:p>
            <a:r>
              <a:rPr kumimoji="1" lang="en-US" altLang="ja-JP" dirty="0" smtClean="0"/>
              <a:t>There are two scenarios of the pipeline diversification for Europe</a:t>
            </a:r>
          </a:p>
          <a:p>
            <a:pPr marL="514350" indent="-514350">
              <a:buFont typeface="+mj-lt"/>
              <a:buAutoNum type="arabicPeriod"/>
            </a:pPr>
            <a:r>
              <a:rPr lang="en-US" altLang="ja-JP" dirty="0" smtClean="0"/>
              <a:t>Southern Corridor</a:t>
            </a:r>
          </a:p>
          <a:p>
            <a:pPr marL="514350" indent="-514350">
              <a:buFont typeface="+mj-lt"/>
              <a:buAutoNum type="arabicPeriod"/>
            </a:pPr>
            <a:r>
              <a:rPr kumimoji="1" lang="en-US" altLang="ja-JP" dirty="0" smtClean="0"/>
              <a:t>Transportation of Kazakhstan’s oil through BTC pipeline.</a:t>
            </a:r>
          </a:p>
          <a:p>
            <a:r>
              <a:rPr lang="en-US" altLang="ja-JP" dirty="0" smtClean="0"/>
              <a:t>Thus, Kazakhstan could be a credible alternative for Russia.</a:t>
            </a:r>
            <a:endParaRPr kumimoji="1" lang="ja-JP" altLang="en-US" dirty="0"/>
          </a:p>
        </p:txBody>
      </p:sp>
      <p:pic>
        <p:nvPicPr>
          <p:cNvPr id="6" name="図 5"/>
          <p:cNvPicPr>
            <a:picLocks noChangeAspect="1"/>
          </p:cNvPicPr>
          <p:nvPr/>
        </p:nvPicPr>
        <p:blipFill>
          <a:blip r:embed="rId2"/>
          <a:stretch>
            <a:fillRect/>
          </a:stretch>
        </p:blipFill>
        <p:spPr>
          <a:xfrm>
            <a:off x="4633801" y="1825625"/>
            <a:ext cx="7003866" cy="4497859"/>
          </a:xfrm>
          <a:prstGeom prst="rect">
            <a:avLst/>
          </a:prstGeom>
        </p:spPr>
      </p:pic>
    </p:spTree>
    <p:extLst>
      <p:ext uri="{BB962C8B-B14F-4D97-AF65-F5344CB8AC3E}">
        <p14:creationId xmlns:p14="http://schemas.microsoft.com/office/powerpoint/2010/main" val="25812654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en-US" altLang="ja-JP" sz="3600" dirty="0" smtClean="0"/>
              <a:t>Italy as the largest importer of </a:t>
            </a:r>
            <a:r>
              <a:rPr kumimoji="1" lang="en-US" altLang="ja-JP" sz="3900" dirty="0" smtClean="0"/>
              <a:t>Kazakhstan's</a:t>
            </a:r>
            <a:r>
              <a:rPr kumimoji="1" lang="en-US" altLang="ja-JP" sz="3600" dirty="0" smtClean="0"/>
              <a:t> oil</a:t>
            </a:r>
            <a:endParaRPr kumimoji="1" lang="ja-JP" altLang="en-US" sz="3600" dirty="0"/>
          </a:p>
        </p:txBody>
      </p:sp>
      <p:pic>
        <p:nvPicPr>
          <p:cNvPr id="4" name="コンテンツ プレースホルダー 3" descr="http://www.eia.gov/countries/analysisbriefs/Kazakhstan/images/liquid_fuels_exports.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8737" y="1430209"/>
            <a:ext cx="5246093" cy="4351338"/>
          </a:xfrm>
          <a:prstGeom prst="rect">
            <a:avLst/>
          </a:prstGeom>
          <a:noFill/>
          <a:ln>
            <a:noFill/>
          </a:ln>
        </p:spPr>
      </p:pic>
      <p:sp>
        <p:nvSpPr>
          <p:cNvPr id="5" name="正方形/長方形 4"/>
          <p:cNvSpPr/>
          <p:nvPr/>
        </p:nvSpPr>
        <p:spPr>
          <a:xfrm>
            <a:off x="1248737" y="5881815"/>
            <a:ext cx="5246093" cy="276999"/>
          </a:xfrm>
          <a:prstGeom prst="rect">
            <a:avLst/>
          </a:prstGeom>
        </p:spPr>
        <p:txBody>
          <a:bodyPr wrap="square">
            <a:spAutoFit/>
          </a:bodyPr>
          <a:lstStyle/>
          <a:p>
            <a:pPr algn="just">
              <a:spcAft>
                <a:spcPts val="0"/>
              </a:spcAft>
            </a:pPr>
            <a:r>
              <a:rPr lang="ja-JP" altLang="ja-JP" sz="1200" kern="100" dirty="0" smtClean="0">
                <a:effectLst/>
                <a:latin typeface="Century" panose="02040604050505020304" pitchFamily="18" charset="0"/>
                <a:ea typeface="Times New Roman" panose="02020603050405020304" pitchFamily="18" charset="0"/>
                <a:cs typeface="Times New Roman" panose="02020603050405020304" pitchFamily="18" charset="0"/>
              </a:rPr>
              <a:t>(Source: </a:t>
            </a:r>
            <a:r>
              <a:rPr lang="en-US" altLang="ja-JP" sz="1200" kern="100" dirty="0" smtClean="0">
                <a:effectLst/>
                <a:latin typeface="Times New Roman" panose="02020603050405020304" pitchFamily="18" charset="0"/>
                <a:ea typeface="ＭＳ 明朝" panose="02020609040205080304" pitchFamily="17" charset="-128"/>
                <a:cs typeface="Times New Roman" panose="02020603050405020304" pitchFamily="18" charset="0"/>
              </a:rPr>
              <a:t>US Energy Information Administration)</a:t>
            </a: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6" name="図 5"/>
          <p:cNvPicPr>
            <a:picLocks noChangeAspect="1"/>
          </p:cNvPicPr>
          <p:nvPr/>
        </p:nvPicPr>
        <p:blipFill>
          <a:blip r:embed="rId3"/>
          <a:stretch>
            <a:fillRect/>
          </a:stretch>
        </p:blipFill>
        <p:spPr>
          <a:xfrm>
            <a:off x="7573987" y="2870111"/>
            <a:ext cx="3613633" cy="2163207"/>
          </a:xfrm>
          <a:prstGeom prst="rect">
            <a:avLst/>
          </a:prstGeom>
        </p:spPr>
      </p:pic>
      <p:sp>
        <p:nvSpPr>
          <p:cNvPr id="7" name="正方形/長方形 6"/>
          <p:cNvSpPr/>
          <p:nvPr/>
        </p:nvSpPr>
        <p:spPr>
          <a:xfrm>
            <a:off x="6710101" y="2398816"/>
            <a:ext cx="5246093" cy="276999"/>
          </a:xfrm>
          <a:prstGeom prst="rect">
            <a:avLst/>
          </a:prstGeom>
        </p:spPr>
        <p:txBody>
          <a:bodyPr wrap="square">
            <a:spAutoFit/>
          </a:bodyPr>
          <a:lstStyle/>
          <a:p>
            <a:pPr algn="ctr">
              <a:spcAft>
                <a:spcPts val="0"/>
              </a:spcAft>
            </a:pPr>
            <a:r>
              <a:rPr lang="en-US" altLang="ja-JP" sz="1200" kern="100" dirty="0" err="1" smtClean="0">
                <a:latin typeface="Century" panose="02040604050505020304" pitchFamily="18" charset="0"/>
                <a:ea typeface="ＭＳ 明朝" panose="02020609040205080304" pitchFamily="17" charset="-128"/>
                <a:cs typeface="Times New Roman" panose="02020603050405020304" pitchFamily="18" charset="0"/>
              </a:rPr>
              <a:t>Kashagan</a:t>
            </a:r>
            <a:r>
              <a:rPr lang="en-US" altLang="ja-JP" sz="1200" kern="100" dirty="0" smtClean="0">
                <a:latin typeface="Century" panose="02040604050505020304" pitchFamily="18" charset="0"/>
                <a:ea typeface="ＭＳ 明朝" panose="02020609040205080304" pitchFamily="17" charset="-128"/>
                <a:cs typeface="Times New Roman" panose="02020603050405020304" pitchFamily="18" charset="0"/>
              </a:rPr>
              <a:t> field</a:t>
            </a: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8350035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lgn="ctr"/>
            <a:r>
              <a:rPr kumimoji="1" lang="en-US" altLang="ja-JP" sz="4000" dirty="0" smtClean="0"/>
              <a:t>Kazakhstan’s goal to diminish its dependence on non-renewable energy resources</a:t>
            </a:r>
            <a:endParaRPr kumimoji="1" lang="ja-JP" altLang="en-US" sz="4000" dirty="0"/>
          </a:p>
        </p:txBody>
      </p:sp>
      <p:sp>
        <p:nvSpPr>
          <p:cNvPr id="3" name="コンテンツ プレースホルダー 2"/>
          <p:cNvSpPr>
            <a:spLocks noGrp="1"/>
          </p:cNvSpPr>
          <p:nvPr>
            <p:ph idx="1"/>
          </p:nvPr>
        </p:nvSpPr>
        <p:spPr>
          <a:xfrm>
            <a:off x="810684" y="2789239"/>
            <a:ext cx="8596668" cy="3880773"/>
          </a:xfrm>
        </p:spPr>
        <p:txBody>
          <a:bodyPr/>
          <a:lstStyle/>
          <a:p>
            <a:r>
              <a:rPr kumimoji="1" lang="en-US" altLang="ja-JP" dirty="0" smtClean="0"/>
              <a:t>2010-2014 National Program of forced Industrial and Innovative Development of Kazakhstan.</a:t>
            </a:r>
          </a:p>
          <a:p>
            <a:pPr marL="0" indent="0">
              <a:buNone/>
            </a:pPr>
            <a:endParaRPr kumimoji="1" lang="en-US" altLang="ja-JP" dirty="0" smtClean="0"/>
          </a:p>
          <a:p>
            <a:pPr marL="0" indent="0">
              <a:buNone/>
            </a:pPr>
            <a:r>
              <a:rPr lang="en-US" altLang="ja-JP" dirty="0" smtClean="0"/>
              <a:t>Advance development of non-oil and gas sectors:</a:t>
            </a:r>
          </a:p>
          <a:p>
            <a:pPr lvl="1"/>
            <a:r>
              <a:rPr lang="en-US" altLang="ja-JP" dirty="0" smtClean="0"/>
              <a:t>agro-industrial complex, light industry, tourism</a:t>
            </a:r>
          </a:p>
          <a:p>
            <a:pPr lvl="1"/>
            <a:r>
              <a:rPr kumimoji="1" lang="en-US" altLang="ja-JP" dirty="0" smtClean="0"/>
              <a:t>information and communication technologies, biotechnologies, alternative energetics, space activities</a:t>
            </a:r>
            <a:endParaRPr kumimoji="1" lang="ja-JP" altLang="en-US" dirty="0"/>
          </a:p>
        </p:txBody>
      </p:sp>
    </p:spTree>
    <p:extLst>
      <p:ext uri="{BB962C8B-B14F-4D97-AF65-F5344CB8AC3E}">
        <p14:creationId xmlns:p14="http://schemas.microsoft.com/office/powerpoint/2010/main" val="29122954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en-US" altLang="ja-JP" dirty="0" smtClean="0"/>
              <a:t>Italy’s importance for </a:t>
            </a:r>
            <a:r>
              <a:rPr lang="en-US" altLang="ja-JP" dirty="0" smtClean="0"/>
              <a:t>Kazakhstan among the EU member states</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smtClean="0"/>
              <a:t>Italy is one of the priorities of Kazakhstan's foreign policy, which considers Italy as a reliable political, as well as economic partner.</a:t>
            </a:r>
          </a:p>
          <a:p>
            <a:endParaRPr lang="en-US" altLang="ja-JP" dirty="0" smtClean="0"/>
          </a:p>
          <a:p>
            <a:r>
              <a:rPr kumimoji="1" lang="en-US" altLang="ja-JP" dirty="0" smtClean="0"/>
              <a:t>In comparison with 2002, the </a:t>
            </a:r>
            <a:r>
              <a:rPr lang="en-US" altLang="ja-JP" dirty="0" smtClean="0"/>
              <a:t>mutual </a:t>
            </a:r>
            <a:r>
              <a:rPr lang="en-US" altLang="ja-JP" dirty="0"/>
              <a:t>trade turnover of 2007 </a:t>
            </a:r>
            <a:r>
              <a:rPr kumimoji="1" lang="en-US" altLang="ja-JP" dirty="0" smtClean="0"/>
              <a:t>increased in almost 7 times.</a:t>
            </a:r>
          </a:p>
          <a:p>
            <a:pPr marL="0" indent="0">
              <a:buNone/>
            </a:pPr>
            <a:endParaRPr kumimoji="1" lang="en-US" altLang="ja-JP" dirty="0" smtClean="0"/>
          </a:p>
          <a:p>
            <a:r>
              <a:rPr lang="en-US" altLang="ja-JP" dirty="0"/>
              <a:t>Italy is one of the top countries with </a:t>
            </a:r>
            <a:r>
              <a:rPr lang="en-US" altLang="ja-JP" dirty="0" smtClean="0"/>
              <a:t>10.2% in share of EU high-tech.</a:t>
            </a:r>
            <a:endParaRPr lang="ja-JP" altLang="en-US" dirty="0"/>
          </a:p>
          <a:p>
            <a:endParaRPr kumimoji="1" lang="en-US" altLang="ja-JP" dirty="0" smtClean="0"/>
          </a:p>
          <a:p>
            <a:r>
              <a:rPr lang="en-US" altLang="ja-JP" dirty="0" smtClean="0"/>
              <a:t>Romano Prodi was an important factor in achieving close cooperation of EU with Kazakhstan. </a:t>
            </a:r>
          </a:p>
        </p:txBody>
      </p:sp>
    </p:spTree>
    <p:extLst>
      <p:ext uri="{BB962C8B-B14F-4D97-AF65-F5344CB8AC3E}">
        <p14:creationId xmlns:p14="http://schemas.microsoft.com/office/powerpoint/2010/main" val="8684755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en-US" altLang="ja-JP" dirty="0" smtClean="0"/>
              <a:t>Conclusion</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en-US" altLang="ja-JP" dirty="0" smtClean="0"/>
              <a:t>As explained, it is Italy that is leading Kazakhstan’s cooperation with the EU, Kazakhstan expects to reinforce the cooperation with Italy in the energy field not only in the energy security but shifting toward the renewables with its necessary technologies. </a:t>
            </a:r>
            <a:endParaRPr kumimoji="1" lang="ja-JP" altLang="en-US" dirty="0"/>
          </a:p>
        </p:txBody>
      </p:sp>
    </p:spTree>
    <p:extLst>
      <p:ext uri="{BB962C8B-B14F-4D97-AF65-F5344CB8AC3E}">
        <p14:creationId xmlns:p14="http://schemas.microsoft.com/office/powerpoint/2010/main" val="8489304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304</TotalTime>
  <Words>472</Words>
  <Application>Microsoft Macintosh PowerPoint</Application>
  <PresentationFormat>Custom</PresentationFormat>
  <Paragraphs>54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ファセット</vt:lpstr>
      <vt:lpstr>The Role of Italy in the Development of Kazakhstan-EU Energy Relations</vt:lpstr>
      <vt:lpstr>Contents</vt:lpstr>
      <vt:lpstr>Purpose of the research</vt:lpstr>
      <vt:lpstr>Impact of Kazakhstan into European energy security</vt:lpstr>
      <vt:lpstr>Impact of Kazakhstan into European energy security</vt:lpstr>
      <vt:lpstr>Italy as the largest importer of Kazakhstan's oil</vt:lpstr>
      <vt:lpstr>Kazakhstan’s goal to diminish its dependence on non-renewable energy resources</vt:lpstr>
      <vt:lpstr>Italy’s importance for Kazakhstan among the EU member states</vt:lpstr>
      <vt:lpstr>Conclusion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3CS10022W</dc:creator>
  <cp:lastModifiedBy>Helga Hallgrimsdottir</cp:lastModifiedBy>
  <cp:revision>25</cp:revision>
  <dcterms:created xsi:type="dcterms:W3CDTF">2014-07-14T08:31:28Z</dcterms:created>
  <dcterms:modified xsi:type="dcterms:W3CDTF">2014-08-20T20:55:53Z</dcterms:modified>
</cp:coreProperties>
</file>